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4636"/>
  </p:normalViewPr>
  <p:slideViewPr>
    <p:cSldViewPr snapToGrid="0">
      <p:cViewPr varScale="1">
        <p:scale>
          <a:sx n="105" d="100"/>
          <a:sy n="105" d="100"/>
        </p:scale>
        <p:origin x="8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10/21/2024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9596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10/21/2024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1181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10/21/2024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82421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10/21/2024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15560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10/21/2024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39851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10/21/2024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984764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10/21/2024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5822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10/21/2024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994715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10/21/2024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1448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10/21/2024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48786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10/21/2024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9343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10/21/2024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08690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10/21/2024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546416191"/>
      </p:ext>
    </p:extLst>
  </p:cSld>
  <p:clrMap bg1="lt1" tx1="dk1" bg2="lt2" tx2="dk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1" r:id="rId11"/>
    <p:sldLayoutId id="2147483662"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3">
            <a:extLst>
              <a:ext uri="{FF2B5EF4-FFF2-40B4-BE49-F238E27FC236}">
                <a16:creationId xmlns:a16="http://schemas.microsoft.com/office/drawing/2014/main" id="{B7BD7FCF-A254-4A97-A15C-319B676226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52FFAF72-6204-4676-9C6F-9A4CC4D91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F9FFF002-4649-649A-6483-AE4C66798D27}"/>
              </a:ext>
            </a:extLst>
          </p:cNvPr>
          <p:cNvSpPr>
            <a:spLocks noGrp="1"/>
          </p:cNvSpPr>
          <p:nvPr>
            <p:ph type="ctrTitle"/>
          </p:nvPr>
        </p:nvSpPr>
        <p:spPr>
          <a:xfrm>
            <a:off x="0" y="15185"/>
            <a:ext cx="8401050" cy="6863548"/>
          </a:xfrm>
        </p:spPr>
        <p:txBody>
          <a:bodyPr>
            <a:noAutofit/>
          </a:bodyPr>
          <a:lstStyle/>
          <a:p>
            <a:pPr algn="ctr">
              <a:lnSpc>
                <a:spcPct val="150000"/>
              </a:lnSpc>
            </a:pPr>
            <a:br>
              <a:rPr kumimoji="0" lang="en-US" sz="3200" b="1" i="0" u="none" strike="noStrike" kern="1200" cap="none" spc="0" normalizeH="0" baseline="0" noProof="0" dirty="0">
                <a:ln>
                  <a:noFill/>
                </a:ln>
                <a:solidFill>
                  <a:schemeClr val="accent3">
                    <a:lumMod val="75000"/>
                  </a:schemeClr>
                </a:solidFill>
                <a:effectLst/>
                <a:uLnTx/>
                <a:uFillTx/>
                <a:latin typeface="Mistral" pitchFamily="66" charset="0"/>
              </a:rPr>
            </a:br>
            <a:br>
              <a:rPr kumimoji="0" lang="en-US" sz="3200" b="1" i="0" u="none" strike="noStrike" kern="1200" cap="none" spc="0" normalizeH="0" baseline="0" noProof="0" dirty="0">
                <a:ln>
                  <a:noFill/>
                </a:ln>
                <a:solidFill>
                  <a:schemeClr val="accent3">
                    <a:lumMod val="75000"/>
                  </a:schemeClr>
                </a:solidFill>
                <a:effectLst/>
                <a:uLnTx/>
                <a:uFillTx/>
                <a:latin typeface="Mistral" pitchFamily="66" charset="0"/>
              </a:rPr>
            </a:br>
            <a:br>
              <a:rPr kumimoji="0" lang="en-US" sz="3200" b="1" i="0" u="none" strike="noStrike" kern="1200" cap="none" spc="0" normalizeH="0" baseline="0" noProof="0" dirty="0">
                <a:ln>
                  <a:noFill/>
                </a:ln>
                <a:solidFill>
                  <a:schemeClr val="accent3">
                    <a:lumMod val="75000"/>
                  </a:schemeClr>
                </a:solidFill>
                <a:effectLst/>
                <a:uLnTx/>
                <a:uFillTx/>
                <a:latin typeface="Mistral" pitchFamily="66" charset="0"/>
              </a:rPr>
            </a:br>
            <a:br>
              <a:rPr kumimoji="0" lang="en-US" sz="3200" b="1" i="0" u="none" strike="noStrike" kern="1200" cap="none" spc="0" normalizeH="0" baseline="0" noProof="0" dirty="0">
                <a:ln>
                  <a:noFill/>
                </a:ln>
                <a:solidFill>
                  <a:schemeClr val="accent3">
                    <a:lumMod val="75000"/>
                  </a:schemeClr>
                </a:solidFill>
                <a:effectLst/>
                <a:uLnTx/>
                <a:uFillTx/>
                <a:latin typeface="Mistral" pitchFamily="66" charset="0"/>
              </a:rPr>
            </a:br>
            <a:br>
              <a:rPr kumimoji="0" lang="en-US" sz="3200" b="1" i="0" u="none" strike="noStrike" kern="1200" cap="none" spc="0" normalizeH="0" baseline="0" noProof="0" dirty="0">
                <a:ln>
                  <a:noFill/>
                </a:ln>
                <a:solidFill>
                  <a:schemeClr val="accent3">
                    <a:lumMod val="75000"/>
                  </a:schemeClr>
                </a:solidFill>
                <a:effectLst/>
                <a:uLnTx/>
                <a:uFillTx/>
                <a:latin typeface="Mistral" pitchFamily="66" charset="0"/>
              </a:rPr>
            </a:br>
            <a:br>
              <a:rPr kumimoji="0" lang="el-GR" sz="3200" b="1" i="0" u="none" strike="noStrike" kern="1200" cap="none" spc="0" normalizeH="0" baseline="0" noProof="0" dirty="0">
                <a:ln>
                  <a:noFill/>
                </a:ln>
                <a:solidFill>
                  <a:schemeClr val="accent3">
                    <a:lumMod val="75000"/>
                  </a:schemeClr>
                </a:solidFill>
                <a:effectLst/>
                <a:uLnTx/>
                <a:uFillTx/>
                <a:latin typeface="Mistral" pitchFamily="66" charset="0"/>
              </a:rPr>
            </a:br>
            <a:br>
              <a:rPr kumimoji="0" lang="el-GR" sz="3200" b="1" i="0" u="none" strike="noStrike" kern="1200" cap="none" spc="0" normalizeH="0" baseline="0" noProof="0" dirty="0">
                <a:ln>
                  <a:noFill/>
                </a:ln>
                <a:solidFill>
                  <a:schemeClr val="accent3">
                    <a:lumMod val="75000"/>
                  </a:schemeClr>
                </a:solidFill>
                <a:effectLst/>
                <a:uLnTx/>
                <a:uFillTx/>
                <a:latin typeface="Mistral" pitchFamily="66" charset="0"/>
              </a:rPr>
            </a:br>
            <a:r>
              <a:rPr kumimoji="0" lang="el-GR" sz="3200" b="1" i="0" u="none" strike="noStrike" kern="1200" cap="none" spc="0" normalizeH="0" baseline="0" noProof="0" dirty="0">
                <a:ln>
                  <a:noFill/>
                </a:ln>
                <a:solidFill>
                  <a:schemeClr val="accent3">
                    <a:lumMod val="75000"/>
                  </a:schemeClr>
                </a:solidFill>
                <a:effectLst/>
                <a:uLnTx/>
                <a:uFillTx/>
                <a:latin typeface="Mistral" pitchFamily="66" charset="0"/>
              </a:rPr>
              <a:t>Πρόσκληση</a:t>
            </a:r>
            <a:br>
              <a:rPr kumimoji="0" lang="el-GR" sz="1800" b="0" i="0" u="none" strike="noStrike" kern="1200" cap="none" spc="0" normalizeH="0" baseline="0" noProof="0" dirty="0">
                <a:ln>
                  <a:noFill/>
                </a:ln>
                <a:effectLst/>
                <a:uLnTx/>
                <a:uFillTx/>
                <a:latin typeface="Comic Sans MS" panose="030F0702030302020204" pitchFamily="66" charset="0"/>
              </a:rPr>
            </a:br>
            <a:r>
              <a:rPr kumimoji="0" lang="el-GR" sz="1500" b="0" i="0" u="none" strike="noStrike" kern="1200" cap="none" spc="0" normalizeH="0" baseline="0" noProof="0" dirty="0">
                <a:ln>
                  <a:noFill/>
                </a:ln>
                <a:effectLst/>
                <a:uLnTx/>
                <a:uFillTx/>
                <a:latin typeface="Comic Sans MS" panose="030F0702030302020204" pitchFamily="66" charset="0"/>
              </a:rPr>
              <a:t>Το τμήμα Νοσηλευτικής του Πανεπιστημίου Ιωαννίνων (ΠΙ) στα πλαίσια του εορτασμού των 60 χρόνων λειτουργίας του Πανεπιστημίου, σε συνεργασία με τη Γαστρεντερολογική Κλινική του Πανεπιστημιακού Νοσοκομείου Ιωαννίνων (ΠΓΝΙ), σας προσκαλούν  σε </a:t>
            </a:r>
            <a:r>
              <a:rPr kumimoji="0" lang="el-GR" sz="1500" b="1" i="0" u="none" strike="noStrike" kern="1200" cap="none" spc="0" normalizeH="0" baseline="0" noProof="0" dirty="0">
                <a:ln>
                  <a:noFill/>
                </a:ln>
                <a:effectLst/>
                <a:uLnTx/>
                <a:uFillTx/>
                <a:latin typeface="Comic Sans MS" panose="030F0702030302020204" pitchFamily="66" charset="0"/>
              </a:rPr>
              <a:t>Ανοιχτή </a:t>
            </a:r>
            <a:r>
              <a:rPr lang="el-GR" sz="1500" b="1" dirty="0">
                <a:latin typeface="Comic Sans MS" panose="030F0702030302020204" pitchFamily="66" charset="0"/>
              </a:rPr>
              <a:t>Ε</a:t>
            </a:r>
            <a:r>
              <a:rPr kumimoji="0" lang="el-GR" sz="1500" b="1" i="0" u="none" strike="noStrike" kern="1200" cap="none" spc="0" normalizeH="0" baseline="0" noProof="0" dirty="0" err="1">
                <a:ln>
                  <a:noFill/>
                </a:ln>
                <a:effectLst/>
                <a:uLnTx/>
                <a:uFillTx/>
                <a:latin typeface="Comic Sans MS" panose="030F0702030302020204" pitchFamily="66" charset="0"/>
              </a:rPr>
              <a:t>κδήλωση</a:t>
            </a:r>
            <a:r>
              <a:rPr kumimoji="0" lang="el-GR" sz="1500" b="1" i="0" u="none" strike="noStrike" kern="1200" cap="none" spc="0" normalizeH="0" baseline="0" noProof="0" dirty="0">
                <a:ln>
                  <a:noFill/>
                </a:ln>
                <a:effectLst/>
                <a:uLnTx/>
                <a:uFillTx/>
                <a:latin typeface="Comic Sans MS" panose="030F0702030302020204" pitchFamily="66" charset="0"/>
              </a:rPr>
              <a:t> για το Κοινό </a:t>
            </a:r>
            <a:r>
              <a:rPr kumimoji="0" lang="el-GR" sz="1500" b="0" i="0" u="none" strike="noStrike" kern="1200" cap="none" spc="0" normalizeH="0" baseline="0" noProof="0" dirty="0">
                <a:ln>
                  <a:noFill/>
                </a:ln>
                <a:effectLst/>
                <a:uLnTx/>
                <a:uFillTx/>
                <a:latin typeface="Comic Sans MS" panose="030F0702030302020204" pitchFamily="66" charset="0"/>
              </a:rPr>
              <a:t>που θα πραγματοποιηθεί στο </a:t>
            </a:r>
            <a:r>
              <a:rPr kumimoji="0" lang="el-GR" sz="1500" b="1" i="0" u="none" strike="noStrike" kern="1200" cap="none" spc="0" normalizeH="0" baseline="0" noProof="0" dirty="0">
                <a:ln>
                  <a:noFill/>
                </a:ln>
                <a:effectLst/>
                <a:uLnTx/>
                <a:uFillTx/>
                <a:latin typeface="Comic Sans MS" panose="030F0702030302020204" pitchFamily="66" charset="0"/>
              </a:rPr>
              <a:t>Συνεδριακό </a:t>
            </a:r>
            <a:r>
              <a:rPr lang="el-GR" sz="1500" b="1" dirty="0">
                <a:latin typeface="Comic Sans MS" panose="030F0702030302020204" pitchFamily="66" charset="0"/>
              </a:rPr>
              <a:t>Κ</a:t>
            </a:r>
            <a:r>
              <a:rPr kumimoji="0" lang="el-GR" sz="1500" b="1" i="0" u="none" strike="noStrike" kern="1200" cap="none" spc="0" normalizeH="0" baseline="0" noProof="0" dirty="0" err="1">
                <a:ln>
                  <a:noFill/>
                </a:ln>
                <a:effectLst/>
                <a:uLnTx/>
                <a:uFillTx/>
                <a:latin typeface="Comic Sans MS" panose="030F0702030302020204" pitchFamily="66" charset="0"/>
              </a:rPr>
              <a:t>έντρο</a:t>
            </a:r>
            <a:r>
              <a:rPr kumimoji="0" lang="el-GR" sz="1500" b="1" i="0" u="none" strike="noStrike" kern="1200" cap="none" spc="0" normalizeH="0" baseline="0" noProof="0" dirty="0">
                <a:ln>
                  <a:noFill/>
                </a:ln>
                <a:effectLst/>
                <a:uLnTx/>
                <a:uFillTx/>
                <a:latin typeface="Comic Sans MS" panose="030F0702030302020204" pitchFamily="66" charset="0"/>
              </a:rPr>
              <a:t> της Περιφέρειας Ηπείρου </a:t>
            </a:r>
            <a:r>
              <a:rPr kumimoji="0" lang="el-GR" sz="1500" b="0" i="0" u="none" strike="noStrike" kern="1200" cap="none" spc="0" normalizeH="0" baseline="0" noProof="0" dirty="0">
                <a:ln>
                  <a:noFill/>
                </a:ln>
                <a:effectLst/>
                <a:uLnTx/>
                <a:uFillTx/>
                <a:latin typeface="Comic Sans MS" panose="030F0702030302020204" pitchFamily="66" charset="0"/>
              </a:rPr>
              <a:t>(Ν. Ζέρβα 28-30, στοά Σάρκα, 2</a:t>
            </a:r>
            <a:r>
              <a:rPr kumimoji="0" lang="el-GR" sz="1500" b="0" i="0" u="none" strike="noStrike" kern="1200" cap="none" spc="0" normalizeH="0" baseline="30000" noProof="0" dirty="0">
                <a:ln>
                  <a:noFill/>
                </a:ln>
                <a:effectLst/>
                <a:uLnTx/>
                <a:uFillTx/>
                <a:latin typeface="Comic Sans MS" panose="030F0702030302020204" pitchFamily="66" charset="0"/>
              </a:rPr>
              <a:t>ος</a:t>
            </a:r>
            <a:r>
              <a:rPr kumimoji="0" lang="el-GR" sz="1500" b="0" i="0" u="none" strike="noStrike" kern="1200" cap="none" spc="0" normalizeH="0" baseline="0" noProof="0" dirty="0">
                <a:ln>
                  <a:noFill/>
                </a:ln>
                <a:effectLst/>
                <a:uLnTx/>
                <a:uFillTx/>
                <a:latin typeface="Comic Sans MS" panose="030F0702030302020204" pitchFamily="66" charset="0"/>
              </a:rPr>
              <a:t> όροφος) την </a:t>
            </a:r>
            <a:r>
              <a:rPr kumimoji="0" lang="el-GR" sz="1500" b="1" i="0" u="none" strike="noStrike" kern="1200" cap="none" spc="0" normalizeH="0" baseline="0" noProof="0" dirty="0">
                <a:ln>
                  <a:noFill/>
                </a:ln>
                <a:effectLst/>
                <a:uLnTx/>
                <a:uFillTx/>
                <a:latin typeface="Comic Sans MS" panose="030F0702030302020204" pitchFamily="66" charset="0"/>
              </a:rPr>
              <a:t>Τετάρτη  </a:t>
            </a:r>
            <a:r>
              <a:rPr lang="el-GR" sz="1500" b="1" dirty="0">
                <a:latin typeface="Comic Sans MS" panose="030F0702030302020204" pitchFamily="66" charset="0"/>
              </a:rPr>
              <a:t>3</a:t>
            </a:r>
            <a:r>
              <a:rPr kumimoji="0" lang="el-GR" sz="1500" b="1" i="0" u="none" strike="noStrike" kern="1200" cap="none" spc="0" normalizeH="0" baseline="0" noProof="0" dirty="0">
                <a:ln>
                  <a:noFill/>
                </a:ln>
                <a:effectLst/>
                <a:uLnTx/>
                <a:uFillTx/>
                <a:latin typeface="Comic Sans MS" panose="030F0702030302020204" pitchFamily="66" charset="0"/>
              </a:rPr>
              <a:t>0/10/2024 και ώρα 20:00</a:t>
            </a:r>
            <a:r>
              <a:rPr kumimoji="0" lang="el-GR" sz="1500" b="0" i="0" u="none" strike="noStrike" kern="1200" cap="none" spc="0" normalizeH="0" baseline="0" noProof="0" dirty="0">
                <a:ln>
                  <a:noFill/>
                </a:ln>
                <a:effectLst/>
                <a:uLnTx/>
                <a:uFillTx/>
                <a:latin typeface="Comic Sans MS" panose="030F0702030302020204" pitchFamily="66" charset="0"/>
              </a:rPr>
              <a:t>.</a:t>
            </a:r>
            <a:br>
              <a:rPr kumimoji="0" lang="el-GR" sz="1500" b="0" i="0" u="none" strike="noStrike" kern="1200" cap="none" spc="0" normalizeH="0" baseline="0" noProof="0" dirty="0">
                <a:ln>
                  <a:noFill/>
                </a:ln>
                <a:effectLst/>
                <a:uLnTx/>
                <a:uFillTx/>
                <a:latin typeface="Comic Sans MS" panose="030F0702030302020204" pitchFamily="66" charset="0"/>
              </a:rPr>
            </a:br>
            <a:br>
              <a:rPr kumimoji="0" lang="el-GR" sz="1500" b="0" i="0" u="none" strike="noStrike" kern="1200" cap="none" spc="0" normalizeH="0" baseline="0" noProof="0" dirty="0">
                <a:ln>
                  <a:noFill/>
                </a:ln>
                <a:effectLst/>
                <a:uLnTx/>
                <a:uFillTx/>
                <a:latin typeface="Comic Sans MS" panose="030F0702030302020204" pitchFamily="66" charset="0"/>
              </a:rPr>
            </a:br>
            <a:r>
              <a:rPr lang="el-GR" sz="1500" b="1" dirty="0">
                <a:latin typeface="Comic Sans MS" panose="030F0702030302020204" pitchFamily="66" charset="0"/>
              </a:rPr>
              <a:t>ΠΡΟΓΡΑΜΜΑ</a:t>
            </a:r>
            <a:br>
              <a:rPr kumimoji="0" lang="el-GR" sz="1500" b="0" i="0" u="none" strike="noStrike" kern="1200" cap="none" spc="0" normalizeH="0" baseline="0" noProof="0" dirty="0">
                <a:ln>
                  <a:noFill/>
                </a:ln>
                <a:effectLst/>
                <a:uLnTx/>
                <a:uFillTx/>
                <a:latin typeface="Comic Sans MS" panose="030F0702030302020204" pitchFamily="66" charset="0"/>
              </a:rPr>
            </a:br>
            <a:r>
              <a:rPr kumimoji="0" lang="el-GR" sz="1500" b="0" i="0" u="none" strike="noStrike" kern="1200" cap="none" spc="0" normalizeH="0" baseline="0" noProof="0" dirty="0">
                <a:ln>
                  <a:noFill/>
                </a:ln>
                <a:effectLst/>
                <a:uLnTx/>
                <a:uFillTx/>
                <a:latin typeface="Comic Sans MS" panose="030F0702030302020204" pitchFamily="66" charset="0"/>
              </a:rPr>
              <a:t>«</a:t>
            </a:r>
            <a:r>
              <a:rPr lang="el-GR" sz="1500" b="1" i="1" dirty="0">
                <a:latin typeface="Comic Sans MS" panose="030F0702030302020204" pitchFamily="66" charset="0"/>
              </a:rPr>
              <a:t>Συσχέτιση Διαβήτη τύπου 1 με </a:t>
            </a:r>
            <a:r>
              <a:rPr lang="el-GR" sz="1500" b="1" i="1" dirty="0" err="1">
                <a:latin typeface="Comic Sans MS" panose="030F0702030302020204" pitchFamily="66" charset="0"/>
              </a:rPr>
              <a:t>κοιλιοκάκη</a:t>
            </a:r>
            <a:r>
              <a:rPr lang="el-GR" sz="1500" b="1" i="1" dirty="0">
                <a:latin typeface="Comic Sans MS" panose="030F0702030302020204" pitchFamily="66" charset="0"/>
              </a:rPr>
              <a:t>, Σύγχρονη διαχείριση Διαβητικών τύπου 1</a:t>
            </a:r>
            <a:r>
              <a:rPr lang="el-GR" sz="1500" dirty="0">
                <a:latin typeface="Comic Sans MS" panose="030F0702030302020204" pitchFamily="66" charset="0"/>
              </a:rPr>
              <a:t>» </a:t>
            </a:r>
            <a:br>
              <a:rPr lang="el-GR" sz="1500" dirty="0">
                <a:latin typeface="Comic Sans MS" panose="030F0702030302020204" pitchFamily="66" charset="0"/>
              </a:rPr>
            </a:br>
            <a:r>
              <a:rPr kumimoji="0" lang="el-GR" sz="1500" b="1" i="0" u="none" strike="noStrike" kern="1200" cap="none" spc="0" normalizeH="0" baseline="0" noProof="0" dirty="0">
                <a:ln>
                  <a:noFill/>
                </a:ln>
                <a:effectLst/>
                <a:uLnTx/>
                <a:uFillTx/>
                <a:latin typeface="Comic Sans MS" panose="030F0702030302020204" pitchFamily="66" charset="0"/>
              </a:rPr>
              <a:t>Ευάγγελος Ρίζος</a:t>
            </a:r>
            <a:r>
              <a:rPr kumimoji="0" lang="el-GR" sz="1500" b="0" i="0" u="none" strike="noStrike" kern="1200" cap="none" spc="0" normalizeH="0" baseline="0" noProof="0" dirty="0">
                <a:ln>
                  <a:noFill/>
                </a:ln>
                <a:effectLst/>
                <a:uLnTx/>
                <a:uFillTx/>
                <a:latin typeface="Comic Sans MS" panose="030F0702030302020204" pitchFamily="66" charset="0"/>
              </a:rPr>
              <a:t>, Αναπληρωτής Καθηγητής Παθολογίας ΠΙ, </a:t>
            </a:r>
            <a:r>
              <a:rPr kumimoji="0" lang="el-GR" sz="1500" b="0" i="0" u="none" strike="noStrike" kern="1200" cap="none" spc="0" normalizeH="0" baseline="0" noProof="0" dirty="0" err="1">
                <a:ln>
                  <a:noFill/>
                </a:ln>
                <a:effectLst/>
                <a:uLnTx/>
                <a:uFillTx/>
                <a:latin typeface="Comic Sans MS" panose="030F0702030302020204" pitchFamily="66" charset="0"/>
              </a:rPr>
              <a:t>Διαβητολόγος</a:t>
            </a:r>
            <a:br>
              <a:rPr kumimoji="0" lang="el-GR" sz="1500" b="0" i="0" u="none" strike="noStrike" kern="1200" cap="none" spc="0" normalizeH="0" baseline="0" noProof="0" dirty="0">
                <a:ln>
                  <a:noFill/>
                </a:ln>
                <a:effectLst/>
                <a:uLnTx/>
                <a:uFillTx/>
                <a:latin typeface="Comic Sans MS" panose="030F0702030302020204" pitchFamily="66" charset="0"/>
              </a:rPr>
            </a:br>
            <a:r>
              <a:rPr kumimoji="0" lang="el-GR" sz="1500" b="1" i="1" u="none" strike="noStrike" kern="1200" cap="none" spc="0" normalizeH="0" baseline="0" noProof="0" dirty="0">
                <a:ln>
                  <a:noFill/>
                </a:ln>
                <a:effectLst/>
                <a:uLnTx/>
                <a:uFillTx/>
                <a:latin typeface="Comic Sans MS" panose="030F0702030302020204" pitchFamily="66" charset="0"/>
              </a:rPr>
              <a:t>«</a:t>
            </a:r>
            <a:r>
              <a:rPr kumimoji="0" lang="el-GR" sz="1500" b="1" i="1" u="none" strike="noStrike" kern="1200" cap="none" spc="0" normalizeH="0" baseline="0" noProof="0" dirty="0" err="1">
                <a:ln>
                  <a:noFill/>
                </a:ln>
                <a:effectLst/>
                <a:uLnTx/>
                <a:uFillTx/>
                <a:latin typeface="Comic Sans MS" panose="030F0702030302020204" pitchFamily="66" charset="0"/>
              </a:rPr>
              <a:t>Κοιλιοκάκη</a:t>
            </a:r>
            <a:r>
              <a:rPr kumimoji="0" lang="el-GR" sz="1500" b="1" i="1" u="none" strike="noStrike" kern="1200" cap="none" spc="0" normalizeH="0" baseline="0" noProof="0" dirty="0">
                <a:ln>
                  <a:noFill/>
                </a:ln>
                <a:effectLst/>
                <a:uLnTx/>
                <a:uFillTx/>
                <a:latin typeface="Comic Sans MS" panose="030F0702030302020204" pitchFamily="66" charset="0"/>
              </a:rPr>
              <a:t>: Από τη διάγνωση στη θεραπεία»</a:t>
            </a:r>
            <a:br>
              <a:rPr kumimoji="0" lang="el-GR" sz="1500" b="0" i="0" u="none" strike="noStrike" kern="1200" cap="none" spc="0" normalizeH="0" baseline="0" noProof="0" dirty="0">
                <a:ln>
                  <a:noFill/>
                </a:ln>
                <a:effectLst/>
                <a:uLnTx/>
                <a:uFillTx/>
                <a:latin typeface="Comic Sans MS" panose="030F0702030302020204" pitchFamily="66" charset="0"/>
              </a:rPr>
            </a:br>
            <a:r>
              <a:rPr kumimoji="0" lang="el-GR" sz="1500" b="1" i="0" u="none" strike="noStrike" kern="1200" cap="none" spc="0" normalizeH="0" baseline="0" noProof="0" dirty="0">
                <a:ln>
                  <a:noFill/>
                </a:ln>
                <a:effectLst/>
                <a:uLnTx/>
                <a:uFillTx/>
                <a:latin typeface="Comic Sans MS" panose="030F0702030302020204" pitchFamily="66" charset="0"/>
              </a:rPr>
              <a:t>Αλέξανδρος </a:t>
            </a:r>
            <a:r>
              <a:rPr kumimoji="0" lang="el-GR" sz="1500" b="1" i="0" u="none" strike="noStrike" kern="1200" cap="none" spc="0" normalizeH="0" baseline="0" noProof="0" dirty="0" err="1">
                <a:ln>
                  <a:noFill/>
                </a:ln>
                <a:effectLst/>
                <a:uLnTx/>
                <a:uFillTx/>
                <a:latin typeface="Comic Sans MS" panose="030F0702030302020204" pitchFamily="66" charset="0"/>
              </a:rPr>
              <a:t>Σκαμνέλος</a:t>
            </a:r>
            <a:r>
              <a:rPr kumimoji="0" lang="el-GR" sz="1500" b="1" i="0" u="none" strike="noStrike" kern="1200" cap="none" spc="0" normalizeH="0" baseline="0" noProof="0" dirty="0">
                <a:ln>
                  <a:noFill/>
                </a:ln>
                <a:effectLst/>
                <a:uLnTx/>
                <a:uFillTx/>
                <a:latin typeface="Comic Sans MS" panose="030F0702030302020204" pitchFamily="66" charset="0"/>
              </a:rPr>
              <a:t>, </a:t>
            </a:r>
            <a:r>
              <a:rPr kumimoji="0" lang="el-GR" sz="1500" i="0" u="none" strike="noStrike" kern="1200" cap="none" spc="0" normalizeH="0" baseline="0" noProof="0" dirty="0">
                <a:ln>
                  <a:noFill/>
                </a:ln>
                <a:effectLst/>
                <a:uLnTx/>
                <a:uFillTx/>
                <a:latin typeface="Comic Sans MS" panose="030F0702030302020204" pitchFamily="66" charset="0"/>
              </a:rPr>
              <a:t>Επιμελητής Β’ ΠΓΝΙ, Γαστρεντερολόγος</a:t>
            </a:r>
            <a:br>
              <a:rPr kumimoji="0" lang="el-GR" sz="1500" b="0" i="0" u="none" strike="noStrike" kern="1200" cap="none" spc="0" normalizeH="0" baseline="0" noProof="0" dirty="0">
                <a:ln>
                  <a:noFill/>
                </a:ln>
                <a:effectLst/>
                <a:uLnTx/>
                <a:uFillTx/>
                <a:latin typeface="Comic Sans MS" panose="030F0702030302020204" pitchFamily="66" charset="0"/>
              </a:rPr>
            </a:br>
            <a:r>
              <a:rPr kumimoji="0" lang="el-GR" sz="1500" b="1" i="1" u="none" strike="noStrike" kern="1200" cap="none" spc="0" normalizeH="0" baseline="0" noProof="0" dirty="0">
                <a:ln>
                  <a:noFill/>
                </a:ln>
                <a:effectLst/>
                <a:uLnTx/>
                <a:uFillTx/>
                <a:latin typeface="Comic Sans MS" panose="030F0702030302020204" pitchFamily="66" charset="0"/>
              </a:rPr>
              <a:t>«Είμαι διαβητικός τύπου</a:t>
            </a:r>
            <a:r>
              <a:rPr kumimoji="0" lang="en-US" sz="1500" b="1" i="1" u="none" strike="noStrike" kern="1200" cap="none" spc="0" normalizeH="0" baseline="0" noProof="0" dirty="0">
                <a:ln>
                  <a:noFill/>
                </a:ln>
                <a:effectLst/>
                <a:uLnTx/>
                <a:uFillTx/>
                <a:latin typeface="Comic Sans MS" panose="030F0702030302020204" pitchFamily="66" charset="0"/>
              </a:rPr>
              <a:t> </a:t>
            </a:r>
            <a:r>
              <a:rPr kumimoji="0" lang="el-GR" sz="1500" b="1" i="1" u="none" strike="noStrike" kern="1200" cap="none" spc="0" normalizeH="0" baseline="0" noProof="0" dirty="0">
                <a:ln>
                  <a:noFill/>
                </a:ln>
                <a:effectLst/>
                <a:uLnTx/>
                <a:uFillTx/>
                <a:latin typeface="Comic Sans MS" panose="030F0702030302020204" pitchFamily="66" charset="0"/>
              </a:rPr>
              <a:t>1 ή/και έχω </a:t>
            </a:r>
            <a:r>
              <a:rPr kumimoji="0" lang="el-GR" sz="1500" b="1" i="1" u="none" strike="noStrike" kern="1200" cap="none" spc="0" normalizeH="0" baseline="0" noProof="0" dirty="0" err="1">
                <a:ln>
                  <a:noFill/>
                </a:ln>
                <a:effectLst/>
                <a:uLnTx/>
                <a:uFillTx/>
                <a:latin typeface="Comic Sans MS" panose="030F0702030302020204" pitchFamily="66" charset="0"/>
              </a:rPr>
              <a:t>κοιλιοκάκη</a:t>
            </a:r>
            <a:r>
              <a:rPr kumimoji="0" lang="el-GR" sz="1500" b="1" i="1" u="none" strike="noStrike" kern="1200" cap="none" spc="0" normalizeH="0" baseline="0" noProof="0" dirty="0">
                <a:ln>
                  <a:noFill/>
                </a:ln>
                <a:effectLst/>
                <a:uLnTx/>
                <a:uFillTx/>
                <a:latin typeface="Comic Sans MS" panose="030F0702030302020204" pitchFamily="66" charset="0"/>
              </a:rPr>
              <a:t>: Τι τρώω?»</a:t>
            </a:r>
            <a:r>
              <a:rPr kumimoji="0" lang="el-GR" sz="1500" b="0" i="0" u="none" strike="noStrike" kern="1200" cap="none" spc="0" normalizeH="0" baseline="0" noProof="0" dirty="0">
                <a:ln>
                  <a:noFill/>
                </a:ln>
                <a:effectLst/>
                <a:uLnTx/>
                <a:uFillTx/>
                <a:latin typeface="Comic Sans MS" panose="030F0702030302020204" pitchFamily="66" charset="0"/>
              </a:rPr>
              <a:t> </a:t>
            </a:r>
            <a:br>
              <a:rPr kumimoji="0" lang="el-GR" sz="1500" b="0" i="0" u="none" strike="noStrike" kern="1200" cap="none" spc="0" normalizeH="0" baseline="0" noProof="0" dirty="0">
                <a:ln>
                  <a:noFill/>
                </a:ln>
                <a:effectLst/>
                <a:uLnTx/>
                <a:uFillTx/>
                <a:latin typeface="Comic Sans MS" panose="030F0702030302020204" pitchFamily="66" charset="0"/>
              </a:rPr>
            </a:br>
            <a:r>
              <a:rPr kumimoji="0" lang="el-GR" sz="1500" b="1" i="0" u="none" strike="noStrike" kern="1200" cap="none" spc="0" normalizeH="0" baseline="0" noProof="0" dirty="0">
                <a:ln>
                  <a:noFill/>
                </a:ln>
                <a:effectLst/>
                <a:uLnTx/>
                <a:uFillTx/>
                <a:latin typeface="Comic Sans MS" panose="030F0702030302020204" pitchFamily="66" charset="0"/>
              </a:rPr>
              <a:t>Χρήστος </a:t>
            </a:r>
            <a:r>
              <a:rPr kumimoji="0" lang="el-GR" sz="1500" b="1" i="0" u="none" strike="noStrike" kern="1200" cap="none" spc="0" normalizeH="0" baseline="0" noProof="0" dirty="0" err="1">
                <a:ln>
                  <a:noFill/>
                </a:ln>
                <a:effectLst/>
                <a:uLnTx/>
                <a:uFillTx/>
                <a:latin typeface="Comic Sans MS" panose="030F0702030302020204" pitchFamily="66" charset="0"/>
              </a:rPr>
              <a:t>Δερδεμέζης</a:t>
            </a:r>
            <a:r>
              <a:rPr kumimoji="0" lang="el-GR" sz="1500" b="0" i="0" u="none" strike="noStrike" kern="1200" cap="none" spc="0" normalizeH="0" baseline="0" noProof="0" dirty="0">
                <a:ln>
                  <a:noFill/>
                </a:ln>
                <a:effectLst/>
                <a:uLnTx/>
                <a:uFillTx/>
                <a:latin typeface="Comic Sans MS" panose="030F0702030302020204" pitchFamily="66" charset="0"/>
              </a:rPr>
              <a:t>, </a:t>
            </a:r>
            <a:r>
              <a:rPr kumimoji="0" lang="el-GR" sz="1500" b="0" i="0" u="none" strike="noStrike" kern="1200" cap="none" spc="0" normalizeH="0" baseline="0" noProof="0" dirty="0" err="1">
                <a:ln>
                  <a:noFill/>
                </a:ln>
                <a:effectLst/>
                <a:uLnTx/>
                <a:uFillTx/>
                <a:latin typeface="Comic Sans MS" panose="030F0702030302020204" pitchFamily="66" charset="0"/>
              </a:rPr>
              <a:t>Επ</a:t>
            </a:r>
            <a:r>
              <a:rPr kumimoji="0" lang="el-GR" sz="1500" b="0" i="0" u="none" strike="noStrike" kern="1200" cap="none" spc="0" normalizeH="0" baseline="0" noProof="0" dirty="0">
                <a:ln>
                  <a:noFill/>
                </a:ln>
                <a:effectLst/>
                <a:uLnTx/>
                <a:uFillTx/>
                <a:latin typeface="Comic Sans MS" panose="030F0702030302020204" pitchFamily="66" charset="0"/>
              </a:rPr>
              <a:t>. συνεργάτης ΠΙ, Κλινικός Διαιτολόγος</a:t>
            </a:r>
            <a:br>
              <a:rPr kumimoji="0" lang="el-GR" sz="1500" b="0" i="0" u="none" strike="noStrike" kern="1200" cap="none" spc="0" normalizeH="0" baseline="0" noProof="0" dirty="0">
                <a:ln>
                  <a:noFill/>
                </a:ln>
                <a:effectLst/>
                <a:uLnTx/>
                <a:uFillTx/>
                <a:latin typeface="Comic Sans MS" panose="030F0702030302020204" pitchFamily="66" charset="0"/>
              </a:rPr>
            </a:br>
            <a:r>
              <a:rPr kumimoji="0" lang="el-GR" sz="1500" b="1" i="1" u="none" strike="noStrike" kern="1200" cap="none" spc="0" normalizeH="0" baseline="0" noProof="0" dirty="0">
                <a:ln>
                  <a:noFill/>
                </a:ln>
                <a:effectLst/>
                <a:uLnTx/>
                <a:uFillTx/>
                <a:latin typeface="Comic Sans MS" panose="030F0702030302020204" pitchFamily="66" charset="0"/>
              </a:rPr>
              <a:t>«Νεότερα καπνικά προϊόντα </a:t>
            </a:r>
            <a:r>
              <a:rPr lang="el-GR" sz="1800" b="1" i="1" dirty="0">
                <a:effectLst/>
                <a:latin typeface="New York"/>
                <a:ea typeface="Times New Roman" panose="02020603050405020304" pitchFamily="18" charset="0"/>
                <a:cs typeface="Times New Roman" panose="02020603050405020304" pitchFamily="18" charset="0"/>
              </a:rPr>
              <a:t>(</a:t>
            </a:r>
            <a:r>
              <a:rPr lang="en-US" sz="1800" b="1" i="1" dirty="0">
                <a:effectLst/>
                <a:latin typeface="New York"/>
                <a:ea typeface="Times New Roman" panose="02020603050405020304" pitchFamily="18" charset="0"/>
                <a:cs typeface="Times New Roman" panose="02020603050405020304" pitchFamily="18" charset="0"/>
              </a:rPr>
              <a:t>e</a:t>
            </a:r>
            <a:r>
              <a:rPr lang="el-GR" sz="1800" b="1" i="1" dirty="0">
                <a:effectLst/>
                <a:latin typeface="New York"/>
                <a:ea typeface="Times New Roman" panose="02020603050405020304" pitchFamily="18" charset="0"/>
                <a:cs typeface="Times New Roman" panose="02020603050405020304" pitchFamily="18" charset="0"/>
              </a:rPr>
              <a:t>-</a:t>
            </a:r>
            <a:r>
              <a:rPr lang="en-US" sz="1800" b="1" i="1" dirty="0">
                <a:effectLst/>
                <a:latin typeface="New York"/>
                <a:ea typeface="Times New Roman" panose="02020603050405020304" pitchFamily="18" charset="0"/>
                <a:cs typeface="Times New Roman" panose="02020603050405020304" pitchFamily="18" charset="0"/>
              </a:rPr>
              <a:t>cigarettes</a:t>
            </a:r>
            <a:r>
              <a:rPr lang="el-GR" sz="1800" b="1" i="1" dirty="0">
                <a:effectLst/>
                <a:latin typeface="New York"/>
                <a:ea typeface="Times New Roman" panose="02020603050405020304" pitchFamily="18" charset="0"/>
                <a:cs typeface="Times New Roman" panose="02020603050405020304" pitchFamily="18" charset="0"/>
              </a:rPr>
              <a:t>)</a:t>
            </a:r>
            <a:r>
              <a:rPr kumimoji="0" lang="el-GR" sz="1500" b="1" i="1" u="none" strike="noStrike" kern="1200" cap="none" spc="0" normalizeH="0" baseline="0" noProof="0" dirty="0">
                <a:ln>
                  <a:noFill/>
                </a:ln>
                <a:effectLst/>
                <a:uLnTx/>
                <a:uFillTx/>
                <a:latin typeface="Comic Sans MS" panose="030F0702030302020204" pitchFamily="66" charset="0"/>
              </a:rPr>
              <a:t>. Πόσο επικίνδυνα είναι?»</a:t>
            </a:r>
            <a:br>
              <a:rPr kumimoji="0" lang="el-GR" sz="1500" b="1" i="1" u="none" strike="noStrike" kern="1200" cap="none" spc="0" normalizeH="0" baseline="0" noProof="0" dirty="0">
                <a:ln>
                  <a:noFill/>
                </a:ln>
                <a:effectLst/>
                <a:uLnTx/>
                <a:uFillTx/>
                <a:latin typeface="Comic Sans MS" panose="030F0702030302020204" pitchFamily="66" charset="0"/>
              </a:rPr>
            </a:br>
            <a:r>
              <a:rPr kumimoji="0" lang="el-GR" sz="1500" b="1" i="0" u="none" strike="noStrike" kern="1200" cap="none" spc="0" normalizeH="0" baseline="0" noProof="0" dirty="0">
                <a:ln>
                  <a:noFill/>
                </a:ln>
                <a:effectLst/>
                <a:uLnTx/>
                <a:uFillTx/>
                <a:latin typeface="Comic Sans MS" panose="030F0702030302020204" pitchFamily="66" charset="0"/>
              </a:rPr>
              <a:t>Καλλιρρόη </a:t>
            </a:r>
            <a:r>
              <a:rPr lang="el-GR" sz="1500" b="1" dirty="0">
                <a:latin typeface="Comic Sans MS" panose="030F0702030302020204" pitchFamily="66" charset="0"/>
              </a:rPr>
              <a:t>Κ</a:t>
            </a:r>
            <a:r>
              <a:rPr kumimoji="0" lang="el-GR" sz="1500" b="1" i="0" u="none" strike="noStrike" kern="1200" cap="none" spc="0" normalizeH="0" baseline="0" noProof="0" dirty="0" err="1">
                <a:ln>
                  <a:noFill/>
                </a:ln>
                <a:effectLst/>
                <a:uLnTx/>
                <a:uFillTx/>
                <a:latin typeface="Comic Sans MS" panose="030F0702030302020204" pitchFamily="66" charset="0"/>
              </a:rPr>
              <a:t>αλαντζή</a:t>
            </a:r>
            <a:r>
              <a:rPr kumimoji="0" lang="el-GR" sz="1500" b="0" i="0" u="none" strike="noStrike" kern="1200" cap="none" spc="0" normalizeH="0" baseline="0" noProof="0" dirty="0">
                <a:ln>
                  <a:noFill/>
                </a:ln>
                <a:effectLst/>
                <a:uLnTx/>
                <a:uFillTx/>
                <a:latin typeface="Comic Sans MS" panose="030F0702030302020204" pitchFamily="66" charset="0"/>
              </a:rPr>
              <a:t>, Αναπληρώτρια Καθηγήτρια Καρδιολογίας ΠΙ</a:t>
            </a:r>
            <a:br>
              <a:rPr kumimoji="0" lang="el-GR" sz="1500" b="0" i="0" u="none" strike="noStrike" kern="1200" cap="none" spc="0" normalizeH="0" baseline="0" noProof="0" dirty="0">
                <a:ln>
                  <a:noFill/>
                </a:ln>
                <a:effectLst/>
                <a:uLnTx/>
                <a:uFillTx/>
                <a:latin typeface="Comic Sans MS" panose="030F0702030302020204" pitchFamily="66" charset="0"/>
              </a:rPr>
            </a:br>
            <a:r>
              <a:rPr kumimoji="0" lang="el-GR" sz="1500" b="0" i="0" u="none" strike="noStrike" kern="1200" cap="none" spc="0" normalizeH="0" baseline="0" noProof="0" dirty="0">
                <a:ln>
                  <a:noFill/>
                </a:ln>
                <a:effectLst/>
                <a:uLnTx/>
                <a:uFillTx/>
                <a:latin typeface="Comic Sans MS" panose="030F0702030302020204" pitchFamily="66" charset="0"/>
              </a:rPr>
              <a:t>Συντονίζουν:</a:t>
            </a:r>
            <a:br>
              <a:rPr kumimoji="0" lang="el-GR" sz="1500" b="0" i="0" u="none" strike="noStrike" kern="1200" cap="none" spc="0" normalizeH="0" baseline="0" noProof="0" dirty="0">
                <a:ln>
                  <a:noFill/>
                </a:ln>
                <a:effectLst/>
                <a:uLnTx/>
                <a:uFillTx/>
                <a:latin typeface="Comic Sans MS" panose="030F0702030302020204" pitchFamily="66" charset="0"/>
              </a:rPr>
            </a:br>
            <a:r>
              <a:rPr kumimoji="0" lang="el-GR" sz="1500" b="1" i="0" u="none" strike="noStrike" kern="1200" cap="none" spc="0" normalizeH="0" baseline="0" noProof="0" dirty="0">
                <a:ln>
                  <a:noFill/>
                </a:ln>
                <a:effectLst/>
                <a:uLnTx/>
                <a:uFillTx/>
                <a:latin typeface="Comic Sans MS" panose="030F0702030302020204" pitchFamily="66" charset="0"/>
              </a:rPr>
              <a:t>Δημήτριος Χριστοδούλου</a:t>
            </a:r>
            <a:r>
              <a:rPr kumimoji="0" lang="el-GR" sz="1500" b="0" i="0" u="none" strike="noStrike" kern="1200" cap="none" spc="0" normalizeH="0" baseline="0" noProof="0" dirty="0">
                <a:ln>
                  <a:noFill/>
                </a:ln>
                <a:effectLst/>
                <a:uLnTx/>
                <a:uFillTx/>
                <a:latin typeface="Comic Sans MS" panose="030F0702030302020204" pitchFamily="66" charset="0"/>
              </a:rPr>
              <a:t>, Καθηγητής Γαστρεντερολογίας ΠΙ</a:t>
            </a:r>
            <a:br>
              <a:rPr kumimoji="0" lang="el-GR" sz="1500" b="0" i="0" u="none" strike="noStrike" kern="1200" cap="none" spc="0" normalizeH="0" baseline="0" noProof="0" dirty="0">
                <a:ln>
                  <a:noFill/>
                </a:ln>
                <a:effectLst/>
                <a:uLnTx/>
                <a:uFillTx/>
                <a:latin typeface="Comic Sans MS" panose="030F0702030302020204" pitchFamily="66" charset="0"/>
              </a:rPr>
            </a:br>
            <a:r>
              <a:rPr kumimoji="0" lang="el-GR" sz="1500" b="1" i="0" u="none" strike="noStrike" kern="1200" cap="none" spc="0" normalizeH="0" baseline="0" noProof="0" dirty="0">
                <a:ln>
                  <a:noFill/>
                </a:ln>
                <a:effectLst/>
                <a:uLnTx/>
                <a:uFillTx/>
                <a:latin typeface="Comic Sans MS" panose="030F0702030302020204" pitchFamily="66" charset="0"/>
              </a:rPr>
              <a:t>Αναστάσιος </a:t>
            </a:r>
            <a:r>
              <a:rPr kumimoji="0" lang="el-GR" sz="1500" b="1" i="0" u="none" strike="noStrike" kern="1200" cap="none" spc="0" normalizeH="0" baseline="0" noProof="0" dirty="0" err="1">
                <a:ln>
                  <a:noFill/>
                </a:ln>
                <a:effectLst/>
                <a:uLnTx/>
                <a:uFillTx/>
                <a:latin typeface="Comic Sans MS" panose="030F0702030302020204" pitchFamily="66" charset="0"/>
              </a:rPr>
              <a:t>Σέρμπης</a:t>
            </a:r>
            <a:r>
              <a:rPr kumimoji="0" lang="el-GR" sz="1500" b="0" i="0" u="none" strike="noStrike" kern="1200" cap="none" spc="0" normalizeH="0" baseline="0" noProof="0" dirty="0">
                <a:ln>
                  <a:noFill/>
                </a:ln>
                <a:effectLst/>
                <a:uLnTx/>
                <a:uFillTx/>
                <a:latin typeface="Comic Sans MS" panose="030F0702030302020204" pitchFamily="66" charset="0"/>
              </a:rPr>
              <a:t>, Επίκουρος </a:t>
            </a:r>
            <a:r>
              <a:rPr kumimoji="0" lang="el-GR" sz="1400" b="0" i="0" u="none" strike="noStrike" kern="1200" cap="none" spc="0" normalizeH="0" baseline="0" noProof="0" dirty="0">
                <a:ln>
                  <a:noFill/>
                </a:ln>
                <a:effectLst/>
                <a:uLnTx/>
                <a:uFillTx/>
                <a:latin typeface="Comic Sans MS" panose="030F0702030302020204" pitchFamily="66" charset="0"/>
              </a:rPr>
              <a:t>Καθηγητής Παιδιατρικής ΠΙ</a:t>
            </a:r>
            <a:endParaRPr lang="en-US" sz="1800" dirty="0"/>
          </a:p>
        </p:txBody>
      </p:sp>
      <p:pic>
        <p:nvPicPr>
          <p:cNvPr id="8" name="Εικόνα 7">
            <a:extLst>
              <a:ext uri="{FF2B5EF4-FFF2-40B4-BE49-F238E27FC236}">
                <a16:creationId xmlns:a16="http://schemas.microsoft.com/office/drawing/2014/main" id="{670C8186-1D84-F777-C7EF-450196C14BE9}"/>
              </a:ext>
            </a:extLst>
          </p:cNvPr>
          <p:cNvPicPr>
            <a:picLocks noChangeAspect="1"/>
          </p:cNvPicPr>
          <p:nvPr/>
        </p:nvPicPr>
        <p:blipFill>
          <a:blip r:embed="rId2"/>
          <a:stretch>
            <a:fillRect/>
          </a:stretch>
        </p:blipFill>
        <p:spPr>
          <a:xfrm>
            <a:off x="1064285" y="0"/>
            <a:ext cx="1300163" cy="649028"/>
          </a:xfrm>
          <a:prstGeom prst="rect">
            <a:avLst/>
          </a:prstGeom>
        </p:spPr>
      </p:pic>
      <p:pic>
        <p:nvPicPr>
          <p:cNvPr id="10" name="Εικόνα 9">
            <a:extLst>
              <a:ext uri="{FF2B5EF4-FFF2-40B4-BE49-F238E27FC236}">
                <a16:creationId xmlns:a16="http://schemas.microsoft.com/office/drawing/2014/main" id="{E5EECD45-647B-7D58-D68C-6C3731931F45}"/>
              </a:ext>
            </a:extLst>
          </p:cNvPr>
          <p:cNvPicPr>
            <a:picLocks noChangeAspect="1"/>
          </p:cNvPicPr>
          <p:nvPr/>
        </p:nvPicPr>
        <p:blipFill>
          <a:blip r:embed="rId3"/>
          <a:stretch>
            <a:fillRect/>
          </a:stretch>
        </p:blipFill>
        <p:spPr>
          <a:xfrm>
            <a:off x="7005920" y="15185"/>
            <a:ext cx="1163749" cy="633843"/>
          </a:xfrm>
          <a:prstGeom prst="rect">
            <a:avLst/>
          </a:prstGeom>
        </p:spPr>
      </p:pic>
      <p:pic>
        <p:nvPicPr>
          <p:cNvPr id="3" name="Picture 3">
            <a:extLst>
              <a:ext uri="{FF2B5EF4-FFF2-40B4-BE49-F238E27FC236}">
                <a16:creationId xmlns:a16="http://schemas.microsoft.com/office/drawing/2014/main" id="{C0BE8CE6-57AE-5CA8-60E7-1E2547024C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0732"/>
            <a:ext cx="947203" cy="701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a:extLst>
              <a:ext uri="{FF2B5EF4-FFF2-40B4-BE49-F238E27FC236}">
                <a16:creationId xmlns:a16="http://schemas.microsoft.com/office/drawing/2014/main" id="{9E62B8CA-1D26-E583-166F-0900377107C5}"/>
              </a:ext>
            </a:extLst>
          </p:cNvPr>
          <p:cNvPicPr>
            <a:picLocks noChangeAspect="1"/>
          </p:cNvPicPr>
          <p:nvPr/>
        </p:nvPicPr>
        <p:blipFill>
          <a:blip r:embed="rId5"/>
          <a:stretch>
            <a:fillRect/>
          </a:stretch>
        </p:blipFill>
        <p:spPr>
          <a:xfrm>
            <a:off x="8518131" y="-20733"/>
            <a:ext cx="3687306" cy="4065491"/>
          </a:xfrm>
          <a:prstGeom prst="rect">
            <a:avLst/>
          </a:prstGeom>
        </p:spPr>
      </p:pic>
      <p:pic>
        <p:nvPicPr>
          <p:cNvPr id="6" name="Picture 5">
            <a:extLst>
              <a:ext uri="{FF2B5EF4-FFF2-40B4-BE49-F238E27FC236}">
                <a16:creationId xmlns:a16="http://schemas.microsoft.com/office/drawing/2014/main" id="{C5F7D80B-2A0A-7022-C153-470B8D2C42A6}"/>
              </a:ext>
            </a:extLst>
          </p:cNvPr>
          <p:cNvPicPr>
            <a:picLocks noChangeAspect="1"/>
          </p:cNvPicPr>
          <p:nvPr/>
        </p:nvPicPr>
        <p:blipFill>
          <a:blip r:embed="rId6"/>
          <a:stretch>
            <a:fillRect/>
          </a:stretch>
        </p:blipFill>
        <p:spPr>
          <a:xfrm>
            <a:off x="8169669" y="4760046"/>
            <a:ext cx="4014952" cy="2097953"/>
          </a:xfrm>
          <a:prstGeom prst="rect">
            <a:avLst/>
          </a:prstGeom>
        </p:spPr>
      </p:pic>
    </p:spTree>
    <p:extLst>
      <p:ext uri="{BB962C8B-B14F-4D97-AF65-F5344CB8AC3E}">
        <p14:creationId xmlns:p14="http://schemas.microsoft.com/office/powerpoint/2010/main" val="2560181620"/>
      </p:ext>
    </p:extLst>
  </p:cSld>
  <p:clrMapOvr>
    <a:masterClrMapping/>
  </p:clrMapOvr>
</p:sld>
</file>

<file path=ppt/theme/theme1.xml><?xml version="1.0" encoding="utf-8"?>
<a:theme xmlns:a="http://schemas.openxmlformats.org/drawingml/2006/main" name="BrushVTI">
  <a:themeElements>
    <a:clrScheme name="AnalogousFromLightSeedRightStep">
      <a:dk1>
        <a:srgbClr val="000000"/>
      </a:dk1>
      <a:lt1>
        <a:srgbClr val="FFFFFF"/>
      </a:lt1>
      <a:dk2>
        <a:srgbClr val="313820"/>
      </a:dk2>
      <a:lt2>
        <a:srgbClr val="E2E8E5"/>
      </a:lt2>
      <a:accent1>
        <a:srgbClr val="C894AD"/>
      </a:accent1>
      <a:accent2>
        <a:srgbClr val="BC7C80"/>
      </a:accent2>
      <a:accent3>
        <a:srgbClr val="C29C87"/>
      </a:accent3>
      <a:accent4>
        <a:srgbClr val="B1A375"/>
      </a:accent4>
      <a:accent5>
        <a:srgbClr val="9FA87C"/>
      </a:accent5>
      <a:accent6>
        <a:srgbClr val="89AC71"/>
      </a:accent6>
      <a:hlink>
        <a:srgbClr val="579074"/>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166</TotalTime>
  <Words>192</Words>
  <Application>Microsoft Office PowerPoint</Application>
  <PresentationFormat>Ευρεία οθόνη</PresentationFormat>
  <Paragraphs>1</Paragraphs>
  <Slides>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vt:i4>
      </vt:variant>
    </vt:vector>
  </HeadingPairs>
  <TitlesOfParts>
    <vt:vector size="7" baseType="lpstr">
      <vt:lpstr>Arial</vt:lpstr>
      <vt:lpstr>Century Gothic</vt:lpstr>
      <vt:lpstr>Comic Sans MS</vt:lpstr>
      <vt:lpstr>Mistral</vt:lpstr>
      <vt:lpstr>New York</vt:lpstr>
      <vt:lpstr>BrushVTI</vt:lpstr>
      <vt:lpstr>       Πρόσκληση Το τμήμα Νοσηλευτικής του Πανεπιστημίου Ιωαννίνων (ΠΙ) στα πλαίσια του εορτασμού των 60 χρόνων λειτουργίας του Πανεπιστημίου, σε συνεργασία με τη Γαστρεντερολογική Κλινική του Πανεπιστημιακού Νοσοκομείου Ιωαννίνων (ΠΓΝΙ), σας προσκαλούν  σε Ανοιχτή Εκδήλωση για το Κοινό που θα πραγματοποιηθεί στο Συνεδριακό Κέντρο της Περιφέρειας Ηπείρου (Ν. Ζέρβα 28-30, στοά Σάρκα, 2ος όροφος) την Τετάρτη  30/10/2024 και ώρα 20:00.  ΠΡΟΓΡΑΜΜΑ «Συσχέτιση Διαβήτη τύπου 1 με κοιλιοκάκη, Σύγχρονη διαχείριση Διαβητικών τύπου 1»  Ευάγγελος Ρίζος, Αναπληρωτής Καθηγητής Παθολογίας ΠΙ, Διαβητολόγος «Κοιλιοκάκη: Από τη διάγνωση στη θεραπεία» Αλέξανδρος Σκαμνέλος, Επιμελητής Β’ ΠΓΝΙ, Γαστρεντερολόγος «Είμαι διαβητικός τύπου 1 ή/και έχω κοιλιοκάκη: Τι τρώω?»  Χρήστος Δερδεμέζης, Επ. συνεργάτης ΠΙ, Κλινικός Διαιτολόγος «Νεότερα καπνικά προϊόντα (e-cigarettes). Πόσο επικίνδυνα είναι?» Καλλιρρόη Καλαντζή, Αναπληρώτρια Καθηγήτρια Καρδιολογίας ΠΙ Συντονίζουν: Δημήτριος Χριστοδούλου, Καθηγητής Γαστρεντερολογίας ΠΙ Αναστάσιος Σέρμπης, Επίκουρος Καθηγητής Παιδιατρικής ΠΙ</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Πρόσκληση Το τμήμα Νοσηλευτικής του Πανεπιστημίου Ιωαννίνων στα πλαίσια του εορτασμού των 60 χρόνων λειτουργίας του Πανεπιστημίου, σε συνεργασία με την Ψυχιατρική κλινική του Πανεπιστημιακού Νοσοκομείου Ιωαννίνων και με αφορμή την Παγκόσμια Ημέρα Ψυχικής Υγείας σας προσκαλούν  στην Ημερίδα-Ανοιχτή εκδήλωση που θα πραγματοποιηθεί στην αίθουσα εκδηλώσεων στα Γενικά Αρχεία του Κράτους (Κάστρο) την Κυριακή  20/10/2024 και ώρα 17:00-21:00μμ. Θα μιλήσουν Μαίρη Γκούβα, Καθηγήτρια Ψυχολογίας, Διευθύντρια Ερευνητικού Εργαστηρίου Ψυχολογίας Ασθενών και Οικογενειών Πέτρος Πετρίκης Αναπληρωτής Καθηγητής Ψυχιατρικής-Διευθυντής Ψυχιατρικής Κλινικής  Κωνσταντίνος Κώτσης, Επίκουρος Καθηγητής Παιδοψυχιατρικής, Υπεύθυνος του Κοινοτικού Κέντρου Ψυχικής Υγείας Παιδιών και Εφήβων Ευαγγελία Λόη, Προϊσταμένη Ψυχιατρικής Κλινικής ΠΓΝΙ Ζώτου Σοφία – Λισγάρα Φωτεινή, Νοσηλεύτριες Μονάδα Οξέων Περιστατικών ΠΓΝΙ Μπόσμη Φωτεινή, Νοσηλεύτρια Κο.Κε.Ψ.Υ.Π.Ε  Συντονίζει η Ζωή Κωνσταντή, Επίκουρη Καθηγήτρια Νοσηλευτικής</dc:title>
  <dc:creator>ΖΩΙΤΣΑ ΚΩΝΣΤΑΝΤΗ</dc:creator>
  <cp:lastModifiedBy>fanoula krokidi</cp:lastModifiedBy>
  <cp:revision>10</cp:revision>
  <dcterms:created xsi:type="dcterms:W3CDTF">2024-10-07T19:57:18Z</dcterms:created>
  <dcterms:modified xsi:type="dcterms:W3CDTF">2024-10-21T05:56:03Z</dcterms:modified>
</cp:coreProperties>
</file>